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43"/>
  </p:notesMasterIdLst>
  <p:handoutMasterIdLst>
    <p:handoutMasterId r:id="rId44"/>
  </p:handoutMasterIdLst>
  <p:sldIdLst>
    <p:sldId id="769" r:id="rId7"/>
    <p:sldId id="1296" r:id="rId8"/>
    <p:sldId id="1632" r:id="rId9"/>
    <p:sldId id="1576" r:id="rId10"/>
    <p:sldId id="1526" r:id="rId11"/>
    <p:sldId id="1527" r:id="rId12"/>
    <p:sldId id="1592" r:id="rId13"/>
    <p:sldId id="1620" r:id="rId14"/>
    <p:sldId id="1582" r:id="rId15"/>
    <p:sldId id="1594" r:id="rId16"/>
    <p:sldId id="1625" r:id="rId17"/>
    <p:sldId id="1589" r:id="rId18"/>
    <p:sldId id="1627" r:id="rId19"/>
    <p:sldId id="1626" r:id="rId20"/>
    <p:sldId id="1628" r:id="rId21"/>
    <p:sldId id="1602" r:id="rId22"/>
    <p:sldId id="1629" r:id="rId23"/>
    <p:sldId id="1608" r:id="rId24"/>
    <p:sldId id="1581" r:id="rId25"/>
    <p:sldId id="1565" r:id="rId26"/>
    <p:sldId id="1498" r:id="rId27"/>
    <p:sldId id="1584" r:id="rId28"/>
    <p:sldId id="1357" r:id="rId29"/>
    <p:sldId id="1623" r:id="rId30"/>
    <p:sldId id="1657" r:id="rId31"/>
    <p:sldId id="1633" r:id="rId32"/>
    <p:sldId id="1638" r:id="rId33"/>
    <p:sldId id="1647" r:id="rId34"/>
    <p:sldId id="1648" r:id="rId35"/>
    <p:sldId id="1649" r:id="rId36"/>
    <p:sldId id="1650" r:id="rId37"/>
    <p:sldId id="1634" r:id="rId38"/>
    <p:sldId id="1652" r:id="rId39"/>
    <p:sldId id="1636" r:id="rId40"/>
    <p:sldId id="1653" r:id="rId41"/>
    <p:sldId id="1587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7E760-E9D2-B448-8BE0-DE65B39C05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09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0E64-B3B3-791F-3D37-59734498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A2FFD-54B3-C3C8-A4F1-2C9A7B49C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F1B22-FDCD-992B-9048-6DEF73AF0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1B02-D67C-D6B9-2424-4D99D455B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03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98D6-C5DC-9416-2C7E-47600A8E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5A1C-B841-948A-DBF3-31C953833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5DE71-F514-2C5C-6E8D-2D05BDC2E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A0F05-C44C-3C42-BAA1-242AEB47B6E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1A75A-644D-40AF-0B67-B305270D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4355F-E0A6-ABC3-7093-F0908178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2A37D-4F5B-C248-BB79-D6B759D38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48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  <p:sldLayoutId id="21474841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69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35.jpeg"/><Relationship Id="rId4" Type="http://schemas.openxmlformats.org/officeDocument/2006/relationships/image" Target="../media/image77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91.gif"/><Relationship Id="rId4" Type="http://schemas.openxmlformats.org/officeDocument/2006/relationships/image" Target="../media/image9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78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hyperlink" Target="http://www.youtube.com/@neuromancer_Sci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jpeg"/><Relationship Id="rId26" Type="http://schemas.openxmlformats.org/officeDocument/2006/relationships/image" Target="../media/image28.png"/><Relationship Id="rId3" Type="http://schemas.openxmlformats.org/officeDocument/2006/relationships/image" Target="../media/image5.jpe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jpe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7.png"/><Relationship Id="rId7" Type="http://schemas.openxmlformats.org/officeDocument/2006/relationships/image" Target="../media/image9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7.gi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hyperlink" Target="mailto:jdrgona1@jh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 and Control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Energy Systems</a:t>
            </a:r>
            <a:endParaRPr lang="en-US" sz="36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@ </a:t>
            </a:r>
            <a:r>
              <a:rPr lang="en-US" sz="1600" dirty="0" err="1">
                <a:latin typeface="Arial"/>
                <a:cs typeface="Arial"/>
              </a:rPr>
              <a:t>CaSE</a:t>
            </a:r>
            <a:r>
              <a:rPr lang="en-US" sz="1600" dirty="0">
                <a:latin typeface="Arial"/>
                <a:cs typeface="Arial"/>
              </a:rPr>
              <a:t> &amp; ROSEI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435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661047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88B10C5-BC30-0CBA-3732-F82038D4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174C-DD56-D998-EE78-D5FD0ABB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6" y="-191374"/>
            <a:ext cx="8182247" cy="964304"/>
          </a:xfrm>
        </p:spPr>
        <p:txBody>
          <a:bodyPr vert="horz" lIns="68580" tIns="34290" rIns="68580" bIns="34290" rtlCol="0" anchor="ctr">
            <a:noAutofit/>
          </a:bodyPr>
          <a:lstStyle/>
          <a:p>
            <a:pPr defTabSz="396049"/>
            <a:r>
              <a:rPr lang="en-US" sz="2250" b="1" dirty="0">
                <a:solidFill>
                  <a:srgbClr val="0044A3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What is ROSEI?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46569-EA76-F034-5D09-2D61528D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3" y="631530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C7465-F1AA-F8E8-4553-AA033711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19" y="631530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4DE0A8-CBCE-C5DE-1AEC-592F768F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015" y="631530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AFC5BD5-8419-9FC2-588B-B633E9BC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11" y="631530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62944-247E-3EE5-4C25-34F90C4490E6}"/>
              </a:ext>
            </a:extLst>
          </p:cNvPr>
          <p:cNvSpPr txBox="1"/>
          <p:nvPr/>
        </p:nvSpPr>
        <p:spPr>
          <a:xfrm>
            <a:off x="751684" y="2189625"/>
            <a:ext cx="10278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Garamond" panose="02020404030301010803" pitchFamily="18" charset="0"/>
              </a:rPr>
              <a:t>Carbon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DBD94-A356-F92F-411E-92F297571ED9}"/>
              </a:ext>
            </a:extLst>
          </p:cNvPr>
          <p:cNvSpPr txBox="1"/>
          <p:nvPr/>
        </p:nvSpPr>
        <p:spPr>
          <a:xfrm>
            <a:off x="5221895" y="2189625"/>
            <a:ext cx="7975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Garamond" panose="02020404030301010803" pitchFamily="18" charset="0"/>
              </a:rPr>
              <a:t>Wind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B854E-A6BF-875F-9B5E-A3DB37CBE6C9}"/>
              </a:ext>
            </a:extLst>
          </p:cNvPr>
          <p:cNvSpPr txBox="1"/>
          <p:nvPr/>
        </p:nvSpPr>
        <p:spPr>
          <a:xfrm>
            <a:off x="3012199" y="2189625"/>
            <a:ext cx="10471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Garamond" panose="02020404030301010803" pitchFamily="18" charset="0"/>
              </a:rPr>
              <a:t>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AC91C-8675-5B40-2EB5-D4D07751D537}"/>
              </a:ext>
            </a:extLst>
          </p:cNvPr>
          <p:cNvSpPr txBox="1"/>
          <p:nvPr/>
        </p:nvSpPr>
        <p:spPr>
          <a:xfrm>
            <a:off x="7576022" y="2189625"/>
            <a:ext cx="6976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Garamond" panose="02020404030301010803" pitchFamily="18" charset="0"/>
              </a:rPr>
              <a:t>Grid</a:t>
            </a:r>
          </a:p>
        </p:txBody>
      </p:sp>
      <p:pic>
        <p:nvPicPr>
          <p:cNvPr id="12" name="Graphic 11" descr="Users outline">
            <a:extLst>
              <a:ext uri="{FF2B5EF4-FFF2-40B4-BE49-F238E27FC236}">
                <a16:creationId xmlns:a16="http://schemas.microsoft.com/office/drawing/2014/main" id="{E51F8A5A-8D62-6BCC-AAC6-2768920E88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1901" y="2099527"/>
            <a:ext cx="584310" cy="58431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3AE83B-6387-95E9-A4E1-2084B599A313}"/>
              </a:ext>
            </a:extLst>
          </p:cNvPr>
          <p:cNvGrpSpPr/>
          <p:nvPr/>
        </p:nvGrpSpPr>
        <p:grpSpPr>
          <a:xfrm>
            <a:off x="3160728" y="2140639"/>
            <a:ext cx="499078" cy="499078"/>
            <a:chOff x="8433069" y="3573829"/>
            <a:chExt cx="708446" cy="708446"/>
          </a:xfrm>
        </p:grpSpPr>
        <p:pic>
          <p:nvPicPr>
            <p:cNvPr id="14" name="Graphic 13" descr="Classroom">
              <a:extLst>
                <a:ext uri="{FF2B5EF4-FFF2-40B4-BE49-F238E27FC236}">
                  <a16:creationId xmlns:a16="http://schemas.microsoft.com/office/drawing/2014/main" id="{2A98752D-1F23-16EA-4538-963F8872C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33069" y="3573829"/>
              <a:ext cx="708446" cy="708446"/>
            </a:xfrm>
            <a:prstGeom prst="rect">
              <a:avLst/>
            </a:prstGeom>
          </p:spPr>
        </p:pic>
        <p:pic>
          <p:nvPicPr>
            <p:cNvPr id="15" name="Graphic 14" descr="Sustainability outline">
              <a:extLst>
                <a:ext uri="{FF2B5EF4-FFF2-40B4-BE49-F238E27FC236}">
                  <a16:creationId xmlns:a16="http://schemas.microsoft.com/office/drawing/2014/main" id="{5923CA4A-99B0-343C-390B-D0725E514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19577" y="3706771"/>
              <a:ext cx="187898" cy="187898"/>
            </a:xfrm>
            <a:prstGeom prst="rect">
              <a:avLst/>
            </a:prstGeom>
          </p:spPr>
        </p:pic>
      </p:grpSp>
      <p:pic>
        <p:nvPicPr>
          <p:cNvPr id="16" name="Graphic 15" descr="Blockchain outline">
            <a:extLst>
              <a:ext uri="{FF2B5EF4-FFF2-40B4-BE49-F238E27FC236}">
                <a16:creationId xmlns:a16="http://schemas.microsoft.com/office/drawing/2014/main" id="{6B342680-915C-AC55-AD5D-2B049B88EC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7112" y="2168588"/>
            <a:ext cx="460117" cy="460117"/>
          </a:xfrm>
          <a:prstGeom prst="rect">
            <a:avLst/>
          </a:prstGeom>
        </p:spPr>
      </p:pic>
      <p:pic>
        <p:nvPicPr>
          <p:cNvPr id="17" name="Graphic 16" descr="Court outline">
            <a:extLst>
              <a:ext uri="{FF2B5EF4-FFF2-40B4-BE49-F238E27FC236}">
                <a16:creationId xmlns:a16="http://schemas.microsoft.com/office/drawing/2014/main" id="{E1C2B858-89C3-E43A-2DE4-A3AF41949C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36310" y="2126105"/>
            <a:ext cx="531948" cy="5319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6890EC-3234-F61A-73AF-8FE126E61ECB}"/>
              </a:ext>
            </a:extLst>
          </p:cNvPr>
          <p:cNvSpPr txBox="1"/>
          <p:nvPr/>
        </p:nvSpPr>
        <p:spPr>
          <a:xfrm>
            <a:off x="2072776" y="2376842"/>
            <a:ext cx="894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Garamond" panose="02020404030301010803" pitchFamily="18" charset="0"/>
              </a:rPr>
              <a:t>Community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73F685-90F3-75FB-BFA0-E0C05E565CCA}"/>
              </a:ext>
            </a:extLst>
          </p:cNvPr>
          <p:cNvSpPr txBox="1"/>
          <p:nvPr/>
        </p:nvSpPr>
        <p:spPr>
          <a:xfrm>
            <a:off x="3653749" y="2386509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Garamond" panose="02020404030301010803" pitchFamily="18" charset="0"/>
              </a:rPr>
              <a:t>Education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43E32-35AD-15A1-0552-7E4053104F3A}"/>
              </a:ext>
            </a:extLst>
          </p:cNvPr>
          <p:cNvSpPr txBox="1"/>
          <p:nvPr/>
        </p:nvSpPr>
        <p:spPr>
          <a:xfrm>
            <a:off x="5167204" y="2374790"/>
            <a:ext cx="542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Policy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85964-6420-1EB0-EC20-28F325C316D7}"/>
              </a:ext>
            </a:extLst>
          </p:cNvPr>
          <p:cNvSpPr txBox="1"/>
          <p:nvPr/>
        </p:nvSpPr>
        <p:spPr>
          <a:xfrm>
            <a:off x="6370236" y="2391683"/>
            <a:ext cx="85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Garamond" panose="02020404030301010803" pitchFamily="18" charset="0"/>
              </a:rPr>
              <a:t>Translation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473EA-5E8C-6440-136C-EED40F726CA2}"/>
              </a:ext>
            </a:extLst>
          </p:cNvPr>
          <p:cNvSpPr txBox="1"/>
          <p:nvPr/>
        </p:nvSpPr>
        <p:spPr>
          <a:xfrm>
            <a:off x="338396" y="1293870"/>
            <a:ext cx="1854995" cy="646331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captured, upcycled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repurposed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B6BF49-2C7D-4DFD-D05B-3B97A6C5255C}"/>
              </a:ext>
            </a:extLst>
          </p:cNvPr>
          <p:cNvSpPr txBox="1"/>
          <p:nvPr/>
        </p:nvSpPr>
        <p:spPr>
          <a:xfrm>
            <a:off x="2703108" y="1293870"/>
            <a:ext cx="1616340" cy="646331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integrated,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sustainable, 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84D8F9-4E96-AAA9-26F8-645063DE0B05}"/>
              </a:ext>
            </a:extLst>
          </p:cNvPr>
          <p:cNvSpPr txBox="1"/>
          <p:nvPr/>
        </p:nvSpPr>
        <p:spPr>
          <a:xfrm>
            <a:off x="4878800" y="1293870"/>
            <a:ext cx="1669047" cy="646331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efficient, scaled,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reliable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614D0-A347-7C18-2360-580368A8EC72}"/>
              </a:ext>
            </a:extLst>
          </p:cNvPr>
          <p:cNvSpPr txBox="1"/>
          <p:nvPr/>
        </p:nvSpPr>
        <p:spPr>
          <a:xfrm>
            <a:off x="6911204" y="1293870"/>
            <a:ext cx="2069029" cy="646331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economic, equitable, 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transformed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9536F-13A1-E0F5-85D7-567501D4FF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2022" y="-43472"/>
            <a:ext cx="3048000" cy="6858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CE4DE0-F162-C749-5141-F5B421BF0F8A}"/>
              </a:ext>
            </a:extLst>
          </p:cNvPr>
          <p:cNvSpPr/>
          <p:nvPr/>
        </p:nvSpPr>
        <p:spPr>
          <a:xfrm>
            <a:off x="106136" y="490187"/>
            <a:ext cx="8907236" cy="2261507"/>
          </a:xfrm>
          <a:prstGeom prst="roundRect">
            <a:avLst>
              <a:gd name="adj" fmla="val 3671"/>
            </a:avLst>
          </a:prstGeom>
          <a:noFill/>
          <a:ln w="38100">
            <a:solidFill>
              <a:srgbClr val="144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5322A3F-34CD-DD29-86B4-C70B8514F516}"/>
              </a:ext>
            </a:extLst>
          </p:cNvPr>
          <p:cNvSpPr/>
          <p:nvPr/>
        </p:nvSpPr>
        <p:spPr>
          <a:xfrm>
            <a:off x="99667" y="2894922"/>
            <a:ext cx="8907236" cy="1216363"/>
          </a:xfrm>
          <a:prstGeom prst="roundRect">
            <a:avLst>
              <a:gd name="adj" fmla="val 3671"/>
            </a:avLst>
          </a:prstGeom>
          <a:noFill/>
          <a:ln w="38100">
            <a:solidFill>
              <a:srgbClr val="1444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999BE59-ED99-6D76-6081-05755AD7095F}"/>
              </a:ext>
            </a:extLst>
          </p:cNvPr>
          <p:cNvSpPr txBox="1">
            <a:spLocks/>
          </p:cNvSpPr>
          <p:nvPr/>
        </p:nvSpPr>
        <p:spPr>
          <a:xfrm>
            <a:off x="87581" y="4141112"/>
            <a:ext cx="8140303" cy="38826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50" b="1" dirty="0">
                <a:latin typeface="Garamond" panose="02020404030301010803" pitchFamily="18" charset="0"/>
              </a:rPr>
              <a:t>ROSEI</a:t>
            </a:r>
            <a:r>
              <a:rPr lang="en-US" sz="1650" dirty="0">
                <a:latin typeface="Garamond" panose="02020404030301010803" pitchFamily="18" charset="0"/>
              </a:rPr>
              <a:t> was established in 2021</a:t>
            </a:r>
          </a:p>
          <a:p>
            <a:r>
              <a:rPr lang="en-US" sz="1650" b="1" dirty="0">
                <a:latin typeface="Garamond" panose="02020404030301010803" pitchFamily="18" charset="0"/>
              </a:rPr>
              <a:t>EPICS, </a:t>
            </a:r>
            <a:r>
              <a:rPr lang="en-US" sz="1650" b="1" dirty="0" err="1">
                <a:latin typeface="Garamond" panose="02020404030301010803" pitchFamily="18" charset="0"/>
              </a:rPr>
              <a:t>Earthshot</a:t>
            </a:r>
            <a:r>
              <a:rPr lang="en-US" sz="1650" b="1" dirty="0">
                <a:latin typeface="Garamond" panose="02020404030301010803" pitchFamily="18" charset="0"/>
              </a:rPr>
              <a:t> </a:t>
            </a:r>
            <a:r>
              <a:rPr lang="en-US" sz="1650" dirty="0">
                <a:latin typeface="Garamond" panose="02020404030301010803" pitchFamily="18" charset="0"/>
              </a:rPr>
              <a:t>started in 2023 </a:t>
            </a:r>
          </a:p>
          <a:p>
            <a:r>
              <a:rPr lang="en-US" sz="1650" b="1" dirty="0">
                <a:latin typeface="Garamond" panose="02020404030301010803" pitchFamily="18" charset="0"/>
              </a:rPr>
              <a:t>ARROW </a:t>
            </a:r>
            <a:r>
              <a:rPr lang="en-US" sz="1650" dirty="0">
                <a:latin typeface="Garamond" panose="02020404030301010803" pitchFamily="18" charset="0"/>
              </a:rPr>
              <a:t>started</a:t>
            </a:r>
            <a:r>
              <a:rPr lang="en-US" sz="1650" b="1" dirty="0">
                <a:latin typeface="Garamond" panose="02020404030301010803" pitchFamily="18" charset="0"/>
              </a:rPr>
              <a:t> </a:t>
            </a:r>
            <a:r>
              <a:rPr lang="en-US" sz="1650" dirty="0">
                <a:latin typeface="Garamond" panose="02020404030301010803" pitchFamily="18" charset="0"/>
              </a:rPr>
              <a:t>in 2024</a:t>
            </a:r>
            <a:endParaRPr lang="en-US" sz="2100" dirty="0">
              <a:latin typeface="Garamond" panose="02020404030301010803" pitchFamily="18" charset="0"/>
            </a:endParaRPr>
          </a:p>
        </p:txBody>
      </p:sp>
      <p:pic>
        <p:nvPicPr>
          <p:cNvPr id="29" name="Picture 4" descr="Decoding the Amazon Logo: Meaning and Design Secrets">
            <a:extLst>
              <a:ext uri="{FF2B5EF4-FFF2-40B4-BE49-F238E27FC236}">
                <a16:creationId xmlns:a16="http://schemas.microsoft.com/office/drawing/2014/main" id="{78763F8C-86CA-F127-63C5-09513D9E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554" y="3454814"/>
            <a:ext cx="2194761" cy="6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52CC51F-9260-2F5A-E679-10C004C77078}"/>
              </a:ext>
            </a:extLst>
          </p:cNvPr>
          <p:cNvSpPr/>
          <p:nvPr/>
        </p:nvSpPr>
        <p:spPr>
          <a:xfrm>
            <a:off x="141203" y="3173655"/>
            <a:ext cx="1390650" cy="742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34290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opperplate Gothic Bold" panose="020E0705020206020404" pitchFamily="34" charset="0"/>
              </a:rPr>
              <a:t>EPICS</a:t>
            </a:r>
          </a:p>
          <a:p>
            <a:pPr algn="ctr"/>
            <a:r>
              <a:rPr lang="en-US" sz="825" i="1" dirty="0">
                <a:solidFill>
                  <a:srgbClr val="0070C0"/>
                </a:solidFill>
                <a:latin typeface="Copperplate Gothic Bold" panose="020E0705020206020404" pitchFamily="34" charset="0"/>
              </a:rPr>
              <a:t>Johns Hopkins</a:t>
            </a:r>
          </a:p>
          <a:p>
            <a:pPr algn="ctr"/>
            <a:r>
              <a:rPr lang="en-US" sz="825" i="1" dirty="0">
                <a:solidFill>
                  <a:srgbClr val="0070C0"/>
                </a:solidFill>
                <a:latin typeface="Copperplate Gothic Bold" panose="020E0705020206020404" pitchFamily="34" charset="0"/>
              </a:rPr>
              <a:t>Imperial College</a:t>
            </a:r>
          </a:p>
          <a:p>
            <a:pPr algn="ctr"/>
            <a:r>
              <a:rPr lang="en-US" sz="825" i="1" dirty="0">
                <a:solidFill>
                  <a:srgbClr val="0070C0"/>
                </a:solidFill>
                <a:latin typeface="Copperplate Gothic Bold" panose="020E0705020206020404" pitchFamily="34" charset="0"/>
              </a:rPr>
              <a:t>University Melbourne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5561FE-116F-9FC8-3D11-8F01056417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09352" y="3135248"/>
            <a:ext cx="1471374" cy="767216"/>
          </a:xfrm>
          <a:prstGeom prst="rect">
            <a:avLst/>
          </a:prstGeom>
        </p:spPr>
      </p:pic>
      <p:pic>
        <p:nvPicPr>
          <p:cNvPr id="33" name="Picture 2" descr="GE Vernova - YouTube">
            <a:extLst>
              <a:ext uri="{FF2B5EF4-FFF2-40B4-BE49-F238E27FC236}">
                <a16:creationId xmlns:a16="http://schemas.microsoft.com/office/drawing/2014/main" id="{CFFC7E97-E445-10D2-ACB4-9E787C956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03" y="3103306"/>
            <a:ext cx="831097" cy="8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9A0A838B-3CF2-5085-3528-39F36800F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24" y="2852920"/>
            <a:ext cx="1522733" cy="85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Constellation Energy Group -- ANS / Meetings / 20th International Topical  Meeting on Nuclear Reactor Thermal Hydraulics (NURETH-20)">
            <a:extLst>
              <a:ext uri="{FF2B5EF4-FFF2-40B4-BE49-F238E27FC236}">
                <a16:creationId xmlns:a16="http://schemas.microsoft.com/office/drawing/2014/main" id="{AA1706A2-89DA-0B77-B8C4-AAFBE2F1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441" y="2960042"/>
            <a:ext cx="891789" cy="5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Find out if REsurety is hiring! | Climate Jobs List">
            <a:extLst>
              <a:ext uri="{FF2B5EF4-FFF2-40B4-BE49-F238E27FC236}">
                <a16:creationId xmlns:a16="http://schemas.microsoft.com/office/drawing/2014/main" id="{7FB75ECD-BAF2-8656-49EB-7CF11E70D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441" y="3566409"/>
            <a:ext cx="820139" cy="49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MDE Logo Downloads">
            <a:extLst>
              <a:ext uri="{FF2B5EF4-FFF2-40B4-BE49-F238E27FC236}">
                <a16:creationId xmlns:a16="http://schemas.microsoft.com/office/drawing/2014/main" id="{9A4C366D-4EDA-7D1B-B0FF-F43C80441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62" y="2924915"/>
            <a:ext cx="761896" cy="112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F08995-A758-B594-D5F0-3FCDB70F926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08698" y="2916171"/>
            <a:ext cx="1626898" cy="460096"/>
          </a:xfrm>
          <a:prstGeom prst="rect">
            <a:avLst/>
          </a:prstGeom>
        </p:spPr>
      </p:pic>
      <p:pic>
        <p:nvPicPr>
          <p:cNvPr id="42" name="Picture 14" descr="ARPA-E Energy Innovation Summit - Johns Hopkins - Ralph O'Connor  Sustainable Energy Institute">
            <a:extLst>
              <a:ext uri="{FF2B5EF4-FFF2-40B4-BE49-F238E27FC236}">
                <a16:creationId xmlns:a16="http://schemas.microsoft.com/office/drawing/2014/main" id="{3FDE6746-4D29-FA74-4FC1-3A2A02A8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57" y="3539189"/>
            <a:ext cx="1643804" cy="36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C63DC56-4B1C-AF41-D546-2513EB5D0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13" y="4247380"/>
            <a:ext cx="1777402" cy="81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47394" y="130998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7" y="169334"/>
            <a:ext cx="7829006" cy="468497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" y="1138523"/>
            <a:ext cx="4695523" cy="19193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374136" y="3136813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417111" y="3143019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614" y="3686038"/>
            <a:ext cx="2439897" cy="7252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374136" y="3899601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181" y="1158710"/>
            <a:ext cx="4125025" cy="23116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684940" y="3684150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269966" y="4677292"/>
            <a:ext cx="842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Koch, et al., Structural Inference of Networked Dynamical Systems with Universal Differential Equations, Chaos: An interdisciplinary Journal of Nonlinear Science, </a:t>
            </a:r>
            <a:r>
              <a:rPr lang="en-US" sz="1000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0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9333"/>
            <a:ext cx="7709999" cy="466393"/>
          </a:xfrm>
        </p:spPr>
        <p:txBody>
          <a:bodyPr/>
          <a:lstStyle/>
          <a:p>
            <a:r>
              <a:rPr lang="en-US" sz="1875" dirty="0"/>
              <a:t>Neural Differential Algebraic Equations via Operator Splitting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6EC42-B512-1481-D6E2-BE5EECEF2712}"/>
              </a:ext>
            </a:extLst>
          </p:cNvPr>
          <p:cNvSpPr txBox="1"/>
          <p:nvPr/>
        </p:nvSpPr>
        <p:spPr>
          <a:xfrm>
            <a:off x="548640" y="3319890"/>
            <a:ext cx="349594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Neural DAE time stepper architecture is inspired by operator splitting method: 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A7055-7DF8-5A2B-AF7B-3560956D7E6B}"/>
              </a:ext>
            </a:extLst>
          </p:cNvPr>
          <p:cNvSpPr txBox="1"/>
          <p:nvPr/>
        </p:nvSpPr>
        <p:spPr>
          <a:xfrm>
            <a:off x="5016625" y="3319890"/>
            <a:ext cx="37298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Trained with physics-informed loss function: 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5116773" y="4180948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EF91B-B4CF-ACE2-009D-25B4D391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99" y="3913506"/>
            <a:ext cx="4029190" cy="829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36607F-1D88-EC68-F077-2A82B8F63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6" y="916091"/>
            <a:ext cx="4059047" cy="2252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BD1232-9918-2EE8-FBC9-4102AD56C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60" y="3702602"/>
            <a:ext cx="4091940" cy="2656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45"/>
          <a:stretch/>
        </p:blipFill>
        <p:spPr>
          <a:xfrm>
            <a:off x="4435281" y="916091"/>
            <a:ext cx="4560674" cy="242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D38B7-426C-A0B3-00F1-07840281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10BDC-1796-C17C-8DD9-1D9993FF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A54ED-7E0E-5126-E70C-DF473EFA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77" y="169335"/>
            <a:ext cx="7902005" cy="675396"/>
          </a:xfrm>
        </p:spPr>
        <p:txBody>
          <a:bodyPr/>
          <a:lstStyle/>
          <a:p>
            <a:r>
              <a:rPr lang="en-US" sz="2000" dirty="0"/>
              <a:t>Can We Use Learning to Optimize (L2O) for Solving</a:t>
            </a:r>
            <a:br>
              <a:rPr lang="en-US" sz="2000" dirty="0"/>
            </a:br>
            <a:r>
              <a:rPr lang="en-US" sz="2000" dirty="0"/>
              <a:t>Mixed-Integer Nonlinear Programming (MINLP) Problems?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0E8538-298E-44C8-78D9-520CABEAF4B0}"/>
                  </a:ext>
                </a:extLst>
              </p:cNvPr>
              <p:cNvSpPr txBox="1"/>
              <p:nvPr/>
            </p:nvSpPr>
            <p:spPr>
              <a:xfrm>
                <a:off x="4537760" y="1540664"/>
                <a:ext cx="4384770" cy="2133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0E8538-298E-44C8-78D9-520CABEAF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60" y="1540664"/>
                <a:ext cx="4384770" cy="21336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51E3D61E-F37F-970C-3B70-4D1D9F5E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" y="3024729"/>
            <a:ext cx="2844881" cy="2133661"/>
          </a:xfrm>
          <a:prstGeom prst="rect">
            <a:avLst/>
          </a:prstGeom>
        </p:spPr>
      </p:pic>
      <p:pic>
        <p:nvPicPr>
          <p:cNvPr id="13" name="Picture 12" descr="A graph of a graph of a line&#10;&#10;AI-generated content may be incorrect.">
            <a:extLst>
              <a:ext uri="{FF2B5EF4-FFF2-40B4-BE49-F238E27FC236}">
                <a16:creationId xmlns:a16="http://schemas.microsoft.com/office/drawing/2014/main" id="{59EC2D70-BE39-B4FA-3A05-F82556752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54" y="944090"/>
            <a:ext cx="2843540" cy="2132655"/>
          </a:xfrm>
          <a:prstGeom prst="rect">
            <a:avLst/>
          </a:prstGeom>
        </p:spPr>
      </p:pic>
      <p:pic>
        <p:nvPicPr>
          <p:cNvPr id="15" name="Picture 14" descr="A diagram of a graph&#10;&#10;AI-generated content may be incorrect.">
            <a:extLst>
              <a:ext uri="{FF2B5EF4-FFF2-40B4-BE49-F238E27FC236}">
                <a16:creationId xmlns:a16="http://schemas.microsoft.com/office/drawing/2014/main" id="{F9CD181B-6D77-8757-6061-BE331CBCA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99" y="3024950"/>
            <a:ext cx="2843539" cy="2132654"/>
          </a:xfrm>
          <a:prstGeom prst="rect">
            <a:avLst/>
          </a:prstGeom>
        </p:spPr>
      </p:pic>
      <p:pic>
        <p:nvPicPr>
          <p:cNvPr id="17" name="Picture 16" descr="A diagram of a graph&#10;&#10;AI-generated content may be incorrect.">
            <a:extLst>
              <a:ext uri="{FF2B5EF4-FFF2-40B4-BE49-F238E27FC236}">
                <a16:creationId xmlns:a16="http://schemas.microsoft.com/office/drawing/2014/main" id="{2F752EF5-AFD9-6DE7-474B-B8BD155CA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" y="944090"/>
            <a:ext cx="2774185" cy="20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find better solutions over time but can be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95" y="840450"/>
            <a:ext cx="2486025" cy="248602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533119" y="941394"/>
            <a:ext cx="5493148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solve (L2S) </a:t>
            </a:r>
          </a:p>
          <a:p>
            <a:r>
              <a:rPr lang="en-US" sz="1600" b="1" dirty="0"/>
              <a:t>Energy systems applications</a:t>
            </a:r>
          </a:p>
          <a:p>
            <a:pPr lvl="1"/>
            <a:r>
              <a:rPr lang="en-US" sz="1600" dirty="0"/>
              <a:t>Buildings</a:t>
            </a:r>
          </a:p>
          <a:p>
            <a:pPr lvl="1"/>
            <a:r>
              <a:rPr lang="en-US" sz="1600" dirty="0"/>
              <a:t>Power systems</a:t>
            </a:r>
          </a:p>
          <a:p>
            <a:pPr lvl="1"/>
            <a:r>
              <a:rPr lang="en-US" sz="1600" dirty="0"/>
              <a:t>Data centers</a:t>
            </a:r>
          </a:p>
          <a:p>
            <a:pPr lvl="1"/>
            <a:r>
              <a:rPr lang="en-US" sz="1600" dirty="0"/>
              <a:t>Energy storage</a:t>
            </a:r>
          </a:p>
          <a:p>
            <a:pPr lvl="1"/>
            <a:r>
              <a:rPr lang="en-US" sz="1600" dirty="0"/>
              <a:t>Transportation networks</a:t>
            </a:r>
          </a:p>
          <a:p>
            <a:pPr lvl="1"/>
            <a:endParaRPr lang="en-US" sz="126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367751" y="4515938"/>
            <a:ext cx="6941703" cy="55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hlinkClick r:id="rId3"/>
              </a:rPr>
              <a:t>drgona.github.io</a:t>
            </a:r>
            <a:r>
              <a:rPr lang="en-US" b="1" dirty="0"/>
              <a:t>		</a:t>
            </a:r>
            <a:r>
              <a:rPr lang="en-US" b="1" dirty="0">
                <a:hlinkClick r:id="rId4"/>
              </a:rPr>
              <a:t>jdrgona1@jh.edu</a:t>
            </a:r>
            <a:r>
              <a:rPr lang="en-US" b="1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0B0853-DF9A-DE8B-0020-73F399F7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10" y="343181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3269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79919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7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1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845237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725941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702924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770474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908623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79208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93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24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335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jor Update of the MFEM Finite Element Library Broadens GPU Support ...">
            <a:extLst>
              <a:ext uri="{FF2B5EF4-FFF2-40B4-BE49-F238E27FC236}">
                <a16:creationId xmlns:a16="http://schemas.microsoft.com/office/drawing/2014/main" id="{83ED4997-C4BB-487D-FEB2-45596DA8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27" y="3691110"/>
            <a:ext cx="835308" cy="8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819362"/>
          </a:xfrm>
        </p:spPr>
        <p:txBody>
          <a:bodyPr/>
          <a:lstStyle/>
          <a:p>
            <a:r>
              <a:rPr lang="en-US" sz="2000" dirty="0"/>
              <a:t>Automatic Differentiation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6537388" y="4443199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pic>
        <p:nvPicPr>
          <p:cNvPr id="12" name="Picture 11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652" y="2001328"/>
            <a:ext cx="2384081" cy="23840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6322603" y="1281447"/>
            <a:ext cx="18886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ea typeface="ヒラギノ角ゴ Pro W3" charset="0"/>
                <a:cs typeface="Arial"/>
              </a:rPr>
              <a:t>Gradient descent </a:t>
            </a:r>
          </a:p>
          <a:p>
            <a:pPr algn="ctr"/>
            <a:r>
              <a:rPr lang="en-US" sz="1500" b="1" dirty="0">
                <a:ea typeface="ヒラギノ角ゴ Pro W3" charset="0"/>
                <a:cs typeface="Arial"/>
              </a:rPr>
              <a:t>algorithm</a:t>
            </a:r>
            <a:endParaRPr lang="en-US" sz="15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87" y="1765237"/>
            <a:ext cx="5471726" cy="29702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1060171" y="1261361"/>
            <a:ext cx="37096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Forward and Backward propagation </a:t>
            </a:r>
          </a:p>
          <a:p>
            <a:pPr algn="ctr"/>
            <a:r>
              <a:rPr lang="en-US" sz="1500" b="1" dirty="0">
                <a:cs typeface="Arial"/>
              </a:rPr>
              <a:t>through computational graph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5770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384</TotalTime>
  <Words>2731</Words>
  <Application>Microsoft Office PowerPoint</Application>
  <PresentationFormat>On-screen Show (16:9)</PresentationFormat>
  <Paragraphs>313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Copperplate Gothic Bold</vt:lpstr>
      <vt:lpstr>Courier New</vt:lpstr>
      <vt:lpstr>Garamond</vt:lpstr>
      <vt:lpstr>Helvetica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 and Control of Energy Systems</vt:lpstr>
      <vt:lpstr>What is ROSEI?</vt:lpstr>
      <vt:lpstr>Optimizing Complex Energy Systems is Hard</vt:lpstr>
      <vt:lpstr>Challenge 1: Heterogenous Modeling Methods</vt:lpstr>
      <vt:lpstr>Challenge 2: Heterogenous Solution Methods</vt:lpstr>
      <vt:lpstr>Challenge 3: Heterogenous Solution Tools</vt:lpstr>
      <vt:lpstr>Scientific Machine Learning (SciML)</vt:lpstr>
      <vt:lpstr>Automatic Differentiation in Machine Learning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with Differentiable System Models</vt:lpstr>
      <vt:lpstr>Learning to Control (L2C) with Differentiable System Models</vt:lpstr>
      <vt:lpstr>NeuroMANCER Scientific Machine Learning Library</vt:lpstr>
      <vt:lpstr>NeuroMANCER Scientific Machine Learning Library</vt:lpstr>
      <vt:lpstr>Networked Dynamical Systems via Universal Differential Equations</vt:lpstr>
      <vt:lpstr>Neural Differential Algebraic Equations via Operator Splitting</vt:lpstr>
      <vt:lpstr>Learning to Control Building Energy System</vt:lpstr>
      <vt:lpstr>Learning to Control Power System</vt:lpstr>
      <vt:lpstr>Can We Use Learning to Optimize (L2O) for Solving Mixed-Integer Nonlinear Programming (MINLP) Problems?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L2O for MINLP: Comparison with SOTA Solvers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30</cp:revision>
  <dcterms:created xsi:type="dcterms:W3CDTF">2024-09-05T00:30:18Z</dcterms:created>
  <dcterms:modified xsi:type="dcterms:W3CDTF">2025-06-12T19:39:27Z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